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 id="2147483709" r:id="rId4"/>
    <p:sldMasterId id="2147483721" r:id="rId5"/>
    <p:sldMasterId id="2147483733" r:id="rId6"/>
    <p:sldMasterId id="2147483745" r:id="rId7"/>
    <p:sldMasterId id="2147483757" r:id="rId8"/>
    <p:sldMasterId id="2147483769" r:id="rId9"/>
    <p:sldMasterId id="2147483781" r:id="rId10"/>
    <p:sldMasterId id="2147483793" r:id="rId11"/>
    <p:sldMasterId id="2147483805" r:id="rId12"/>
    <p:sldMasterId id="2147483817" r:id="rId13"/>
    <p:sldMasterId id="2147483829" r:id="rId14"/>
    <p:sldMasterId id="2147483841" r:id="rId15"/>
    <p:sldMasterId id="2147483853" r:id="rId16"/>
    <p:sldMasterId id="2147483865" r:id="rId17"/>
    <p:sldMasterId id="2147483877" r:id="rId18"/>
  </p:sldMasterIdLst>
  <p:notesMasterIdLst>
    <p:notesMasterId r:id="rId33"/>
  </p:notesMasterIdLst>
  <p:sldIdLst>
    <p:sldId id="256" r:id="rId19"/>
    <p:sldId id="279" r:id="rId20"/>
    <p:sldId id="277" r:id="rId21"/>
    <p:sldId id="259" r:id="rId22"/>
    <p:sldId id="275" r:id="rId23"/>
    <p:sldId id="260" r:id="rId24"/>
    <p:sldId id="261" r:id="rId25"/>
    <p:sldId id="262" r:id="rId26"/>
    <p:sldId id="263" r:id="rId27"/>
    <p:sldId id="264" r:id="rId28"/>
    <p:sldId id="265" r:id="rId29"/>
    <p:sldId id="266" r:id="rId30"/>
    <p:sldId id="267" r:id="rId31"/>
    <p:sldId id="284"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290D79"/>
    <a:srgbClr val="4F19E7"/>
    <a:srgbClr val="D88028"/>
    <a:srgbClr val="E7A719"/>
    <a:srgbClr val="E54B1B"/>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98" autoAdjust="0"/>
    <p:restoredTop sz="94660"/>
  </p:normalViewPr>
  <p:slideViewPr>
    <p:cSldViewPr>
      <p:cViewPr varScale="1">
        <p:scale>
          <a:sx n="68" d="100"/>
          <a:sy n="68" d="100"/>
        </p:scale>
        <p:origin x="-15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395C4-DCB5-4857-9CC5-3DAAED4B1AFD}" type="datetimeFigureOut">
              <a:rPr lang="ru-RU" smtClean="0"/>
              <a:pPr/>
              <a:t>01.04.2020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787B8-D02D-4D06-B68A-D4384641894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7787B8-D02D-4D06-B68A-D4384641894D}"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B1350C6-58AD-4CB3-9BEF-F681D4A03848}"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547C818-73F7-4CEA-BD7C-E86353099A8D}"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B3CCF30-6D04-4200-8F7A-CDA1EA67ECD3}"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1CBE7BD-AA7F-4ADF-8E72-8A18E7ED9766}"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5EFEC48B-A490-4EC9-A506-847AA0019ABD}"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95ED519-B776-49F8-82B4-EF6EAA67F103}"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BEA7CE4F-459B-4AE9-AD83-26BD9C6A417E}"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DCBBF95-DE44-43EB-90F5-654431E0D5B9}"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A4F28CA-CFCE-4FAA-9F6F-32A8F786A04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D24C2F4-5477-440B-B83A-E4731F52FE45}"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21F91F1-7665-4863-A085-74AD98022874}"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F9682E3-7B68-41BC-9E7F-C91A149C2B5E}"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82488DE-B3B9-432A-A62C-6C782D50A274}"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76D4E9F-F3A4-47A9-8B43-44E0D8885E18}"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CCC521D-F509-45ED-BB1A-928272110FCF}"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AB8FAB9-3924-4AC8-8C38-9896774A08CE}"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0C3F9C0-F042-485F-A244-8237FF18EF03}"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3957753E-58A1-4961-8D4B-6DEBEB46A35E}"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EBAB11EA-9892-4C9E-9EED-25A880036487}"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3452509-1FD4-483D-97CC-7DBCC1E3A1E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E0CF77C-E22D-4E18-929E-5E8C028F7D79}"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FE0D2CE-CA0E-4E17-AAB1-9E2B371533D4}"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628FA29-E337-4430-8F9E-2CF57366EE61}"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95400"/>
            <a:ext cx="2057400" cy="4830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95400"/>
            <a:ext cx="6019800" cy="4830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93C37DF-3496-4F49-9689-40FC63B2A2C0}"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40B6957-FBB7-45F5-9410-E7397CE633C1}"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2DC8E03-DE6F-4C7B-A1EA-ED1670FE9F91}"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E111F39-A73E-43CC-835B-A708480CA7B9}"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7E8FA1B-1CB8-42D5-B368-CD6008D7EC52}"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2762C8F9-24A1-4964-BC89-F6A86F14A43C}"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08AD02C-D1EA-4DCE-BB46-4D7E11963292}"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A8A2971-04A8-45B1-ADF0-938AA2884C9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CE5C0D2-6D35-44D4-8F34-3BDCEBF65C19}"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FF82CB0-8B06-4D50-B28B-B62136B98192}"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C5E04DD-9524-423C-9C8B-36D879964392}"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2A13CE6-F296-4283-8841-D66E1177609E}"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519F394-94AB-4561-894E-3C6F7F49AB4F}"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24FDD08-1283-48AF-B58A-5C428E53A155}"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5A46AC2-8E8A-4DEA-8604-F687DBC4F83E}"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792277D-C726-489B-850B-A8FD0189236C}"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4EB496C-B146-4704-B0FE-A6A01954D112}"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1356E61C-F482-47E5-9D5A-549D312B6037}"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43548A8-A351-4F47-8825-C4CD12AA7AB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AFC54D2-107A-4CE1-9721-D7E2FDD8D03B}"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5C22109-11A0-4333-A0B3-8DA8CF2492BD}"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58D04F9-45BA-46D4-81A9-FD3EA44D5F2C}"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7D55AB5-FD1E-48C9-A7E3-896375864545}"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AA5F59E-5849-435D-A4F2-C02EAFB2EB87}"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B09BE04-DCD1-455C-9E1C-CE3ECF251F04}"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E42523-223A-4624-A9E2-308490830BB2}"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41E31F6-0E7F-40BF-9854-BDAB8D7D891E}"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823C67A-F02C-498E-B339-C3BA0B3EDA34}"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1D91D42-13CF-4DA6-A041-BBDFA5ACD12A}"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1448658-529B-4DE8-96AF-7FBBCC36B2F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7D30EEE2-7A8C-4A95-BC55-610EBD5578DC}"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6258CA40-1160-4A3E-A874-BDB84A520A06}"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6DEF53DE-731D-4F6A-A205-FD9EAEAE3359}"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648548C-BCC6-4B5F-8BB3-59A54C08538B}" type="slidenum">
              <a:rPr 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7E62FCA-AE6C-4760-97AC-C38A7FD9DBB3}" type="slidenum">
              <a:rPr lang="en-US"/>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96093D1-BC95-412E-8261-32374A35334A}" type="slidenum">
              <a:rPr lang="en-US"/>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95400"/>
            <a:ext cx="2057400" cy="4830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95400"/>
            <a:ext cx="6019800" cy="4830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FB7EC47-25FE-4AE4-B773-D07EC82002C0}" type="slidenum">
              <a:rPr lang="en-US"/>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9F77FD6-80EE-40C1-842B-DEF668EABF54}" type="slidenum">
              <a:rPr lang="en-US"/>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AAB5B03-ABEA-4A74-A93B-92C8719F5782}" type="slidenum">
              <a:rPr lang="en-US"/>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DACD98C-2531-4244-8FD3-CFA8BF54DDA3}" type="slidenum">
              <a:rPr lang="en-US"/>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BF8BAAA-2748-485A-8F1E-876BD2E1644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571FB2A2-19A2-43D7-B9ED-9B5CE0EB7F2D}"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C75DBCF9-91C9-4AB1-991C-1C96AF6FA4F9}" type="slidenum">
              <a:rPr lang="en-US"/>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EE3F416-F77E-4B94-AAA7-5666FC9F3884}" type="slidenum">
              <a:rPr lang="en-US"/>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D9E85861-8630-405D-99FA-7E15CB7E8114}" type="slidenum">
              <a:rPr lang="en-US"/>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D626BEB-2A51-485E-A611-18E7562450BC}" type="slidenum">
              <a:rPr lang="en-US"/>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9B493F1-48A4-4A95-A237-4947B9B453B9}" type="slidenum">
              <a:rPr lang="en-US"/>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D3D4385-5DC4-44FE-A3D9-3177D3EF84C9}" type="slidenum">
              <a:rPr lang="en-US"/>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9E149A9-D623-4220-85F4-075263568CE7}" type="slidenum">
              <a:rPr lang="en-US"/>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C75CECD-4EB7-4A1D-85A4-62F11D06460D}" type="slidenum">
              <a:rPr lang="en-US"/>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7C2D65D-6608-4044-9070-DF8BD9F7688A}" type="slidenum">
              <a:rPr lang="en-US"/>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DDD4EFD-0DA1-47AB-B35D-0AC42D7C86A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D5737EC5-7D5E-4526-8C4F-9CD9EC6E1716}" type="slidenum">
              <a:rPr lang="en-US"/>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5B4F2A3-676D-4CCF-8F22-9A7C1C4945D8}" type="slidenum">
              <a:rPr lang="en-US"/>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4ACF1AB-7A90-4400-9FCE-2CCB284A8FCE}" type="slidenum">
              <a:rPr lang="en-US"/>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66208C1-79CE-4EFB-9A05-2D4AB50E13EB}" type="slidenum">
              <a:rPr lang="en-US"/>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5173461-9D6A-4B8D-AAA7-811F7FFBF399}" type="slidenum">
              <a:rPr lang="en-US"/>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5749F2E-080F-419C-ADD1-15CB4346B504}" type="slidenum">
              <a:rPr lang="en-US"/>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4B37DE9-9B28-4432-9CE2-444095A1C52A}" type="slidenum">
              <a:rPr lang="en-US"/>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D8357E7-D562-4FE3-8BDC-FC2C0E419DD2}" type="slidenum">
              <a:rPr lang="en-US"/>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E6558E9-C935-45A5-82E2-9D31C7CF9BE6}" type="slidenum">
              <a:rPr lang="en-US"/>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9A4FCFB-87A8-405E-9B22-034207F1E7D6}" type="slidenum">
              <a:rPr lang="en-US"/>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59F5CB6-7A84-42DA-AB85-7E1BC51E612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B2DAE07-3C1B-4B3E-9D8A-3DC64A56EE2C}" type="slidenum">
              <a:rPr lang="en-US"/>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9287A33-D39A-45BC-B6B8-68B770349003}" type="slidenum">
              <a:rPr lang="en-US"/>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667000"/>
            <a:ext cx="38100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D18EA3A-8549-4C5E-8CB6-7606632F3579}" type="slidenum">
              <a:rPr lang="en-US"/>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F9475D05-F619-4394-AAF5-B9D05E92BEAA}" type="slidenum">
              <a:rPr lang="en-US"/>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9B02880C-53E5-4F2B-BB6F-1453A2EDE89C}" type="slidenum">
              <a:rPr lang="en-US"/>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93B99E2F-2AAE-4E0C-81C7-760FBE73EFFB}" type="slidenum">
              <a:rPr lang="en-US"/>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B639FFD-FEC4-4762-A570-66095069758A}" type="slidenum">
              <a:rPr lang="en-US"/>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AAB582B-D03D-4BD1-B652-C64ABF836599}" type="slidenum">
              <a:rPr lang="en-US"/>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AA46118-9251-4B94-B673-368AD35E1E2D}" type="slidenum">
              <a:rPr lang="en-US"/>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95400"/>
            <a:ext cx="2057400" cy="4830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95400"/>
            <a:ext cx="6019800" cy="4830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5F52507-514D-4B3E-8F55-9F069A7BEFB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3C3CD09-AF95-4D14-B7A9-384A4D12DA5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8D45A7-5E68-4D51-BEB3-71A56899578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26B8F69-DBEF-46BF-A8BB-DAC4F2CE996B}"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24AFE35-03EA-4B72-8F4E-5A471137E676}"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C444594-4702-4FB8-8829-3A5D4C1EFE4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31262C6-3712-4AD0-9194-95F42D93B54B}"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58254A7-9836-45CE-90AC-F0EE74833D00}"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49463123-5AA5-41FF-BF76-C834D0D974D9}"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17CF6F49-145A-4AF5-82D1-4F12BB9EA7F2}"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20602881-0427-49FA-84CA-37B4ADB9CE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140B836-D25F-443B-A9E0-3672F2F608CA}"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56C4F82-EF0E-4BC9-AA63-756D83373D16}"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B5243A4-30CE-4B78-91A0-F9EB58EC86BB}"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0"/>
            <a:ext cx="20574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85800"/>
            <a:ext cx="60198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9D575C-8DC1-40A4-B7FC-15C2058F0A29}"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1177A03-A471-4ADC-88ED-9C7E487F1C8D}"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631AD77-1B1A-4D7D-A704-69BE7A06888F}"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8031409-75E4-4645-A680-1E64042A4073}"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1A9D387-41FE-4AE5-8BB3-20CFA67F211F}"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737ABD63-1617-4768-82AD-18C89354E0E5}"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08E1D837-F245-439D-8D06-FA53F6A399B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DF51D2CD-8F95-4A74-81C6-4AF4CC911210}"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3A94F48-12FF-4D95-AC34-87EF19601B7F}"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F0C2AC0-6C4C-420E-B4E9-7DAA16AE7D47}"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85D25A1-7F7C-4444-B93A-D28F1C8C222E}"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40C2EC1-658B-4293-96DA-A91E5ED066DE}"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A1FEF17-AEE5-40B1-9660-0C0C2FD11D99}"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2EE3912-7C28-409D-B9AA-DA2614216653}"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6F9F31A-14AC-46DB-8781-C3306E9C0B7D}"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F2083DE-3A4C-420E-B305-7A58099EA8C6}"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DBE55496-556C-4212-8793-9EB6D4CB8C5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C23C54E3-2CAC-4C36-949A-741FD8093AE0}"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897CBC9C-C96E-44E0-9D1C-01E8DCCC094A}"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EFF52D7-13B7-4FE0-B2A2-C2D8675C913F}"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9C48B84-B4F8-4555-B999-206D020D77BA}"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0BF0528-A82A-4A2B-9878-8D3DE5FA6A02}"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E957DDE-0DEF-4723-8741-DD1C870DBF20}"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8C97DAB-335C-4568-90BB-CBB499F84A2E}"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A6350E9-47F2-404F-9812-3D0EAC5D692E}"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69B488D-1BB5-4BD2-B32C-3FF349CEFED6}"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228CD47-222F-406C-841A-B9B4561227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150BC39E-BDEA-4FD9-A6DA-ADF73564199D}"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5425652-E9E5-4A3B-BEE3-D585B7E76AF2}"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0DAF7ADA-0687-41DD-8075-C29F329B3BE8}"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11E347B-2E38-477E-823F-1D8C1ACC8013}"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CDBE3BC-91D3-4C8B-B36A-2C0F40082753}"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78A5B4F-B99A-4F1C-B159-E4149F1E4058}"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0"/>
            <a:ext cx="20574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85800"/>
            <a:ext cx="60198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809EA11-7E57-403A-8E52-1584B748E121}"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BD1F3DC-7B8B-4170-BF7A-CE3F1EC2169C}"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943730C-BD11-437C-AAED-DF61CCD80124}"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2D70771-8743-45C0-9187-CD0A84BD419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ABEC689-4E84-464D-B658-95E517D63212}"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42DC6639-D8CE-4CE6-951D-80DAD8A40CB6}"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7B96019F-6C10-40C6-94CF-0FEA12C65D0B}"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18BC7682-D6B0-4D64-A944-E3603D203AB9}"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EC512C2-82C3-4EFC-BEA0-C8060451D42D}"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09ABBE2-6C06-4C1D-A85F-F5B07657A9A1}"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37060E9-5CD0-4D8C-92CB-E6884284FBD8}"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7C0B54F-912E-41C4-938C-6E5E0D18FE9D}"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B266931-3747-4741-9FA1-9E1480A7CF25}"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3E292FE-993E-4F8D-A871-BC20C9FBE6E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F7F4B6F-CDCE-4DAD-BB28-218E48A3DC2F}"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6FBF779-99E1-465F-9534-2B4A754B849E}"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207C415-09E5-41F8-A07B-AE954FF6FC7E}"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571E4DA3-AD38-4510-A4E9-A6AAA0ED8D4A}"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5BA067AE-0A3E-40B1-85EB-3DA6C77E49F4}"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C2286D8-BD7F-4C57-8661-582823566576}"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2EA7E2C0-0258-4017-9667-40820473A81D}"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821F023-89C2-48E5-B19A-6AFA145AC578}"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8444A04-D350-42C3-8B48-0AC729FE8AD5}"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BA09857-01B9-44B9-A746-0321A41D480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01.04.2020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9A1A2AF-44B3-4FB6-9F76-460950CAA34A}"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2B989FD8-17A1-43EB-A261-5E8314B14ABA}"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3322638"/>
            <a:ext cx="4038600" cy="3001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B7B3F27-B262-4E71-B97C-F67382358813}"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40F10A8E-5084-43A8-8BDC-83FD4704829A}"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1BE7F70-5392-464E-9A45-2F4E484FDBE7}"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9FE617F0-CB82-4D50-B98F-02289143A86D}"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2BB350B-A59C-4DF6-90DF-DE5D4F6423A1}"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34C33C7-0A76-4635-8465-A4D3432FC6E4}"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8CE4C10-0DE8-477B-B571-7D80D25EB634}"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0"/>
            <a:ext cx="20574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85800"/>
            <a:ext cx="60198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81D934A-7557-40B4-B985-17F243615DA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5.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6.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7.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8.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B106E36-FD25-4E2D-B0AA-010F637433A0}" type="datetimeFigureOut">
              <a:rPr lang="ru-RU" smtClean="0"/>
              <a:pPr/>
              <a:t>01.04.2020</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B106E36-FD25-4E2D-B0AA-010F637433A0}" type="datetimeFigureOut">
              <a:rPr lang="ru-RU" smtClean="0"/>
              <a:pPr/>
              <a:t>01.04.2020</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7D90615-A9E1-4646-A45C-A04B5C79183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95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9219" name="Rectangle 3"/>
          <p:cNvSpPr>
            <a:spLocks noGrp="1" noChangeArrowheads="1"/>
          </p:cNvSpPr>
          <p:nvPr>
            <p:ph type="body" idx="1"/>
          </p:nvPr>
        </p:nvSpPr>
        <p:spPr bwMode="auto">
          <a:xfrm>
            <a:off x="685800" y="2667000"/>
            <a:ext cx="7772400" cy="3459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604105-8259-4433-A716-DD3517AA975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FE9921F-997E-473D-AB0B-8686CEF28E4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5C1C6B-E44D-4D9E-ACEE-D408D30A0FD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295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2291" name="Rectangle 3"/>
          <p:cNvSpPr>
            <a:spLocks noGrp="1" noChangeArrowheads="1"/>
          </p:cNvSpPr>
          <p:nvPr>
            <p:ph type="body" idx="1"/>
          </p:nvPr>
        </p:nvSpPr>
        <p:spPr bwMode="auto">
          <a:xfrm>
            <a:off x="685800" y="2667000"/>
            <a:ext cx="7772400" cy="3459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C3C5371-7444-487E-B7DA-2B7F757429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296B12-0DA2-459E-B67E-87B445511C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64DFDFA-8C4A-4944-B4F8-1A09CC4AD92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1295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5363" name="Rectangle 3"/>
          <p:cNvSpPr>
            <a:spLocks noGrp="1" noChangeArrowheads="1"/>
          </p:cNvSpPr>
          <p:nvPr>
            <p:ph type="body" idx="1"/>
          </p:nvPr>
        </p:nvSpPr>
        <p:spPr bwMode="auto">
          <a:xfrm>
            <a:off x="685800" y="2667000"/>
            <a:ext cx="7772400" cy="3459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0558C1-C6FD-4CE7-8E6F-E092BC3E69C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8195" name="Rectangle 3"/>
          <p:cNvSpPr>
            <a:spLocks noGrp="1" noChangeArrowheads="1"/>
          </p:cNvSpPr>
          <p:nvPr>
            <p:ph type="body" idx="1"/>
          </p:nvPr>
        </p:nvSpPr>
        <p:spPr bwMode="auto">
          <a:xfrm>
            <a:off x="838200" y="1600200"/>
            <a:ext cx="7467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25DF2E-3DF7-483E-A561-311C9161DA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9219" name="Rectangle 3"/>
          <p:cNvSpPr>
            <a:spLocks noGrp="1" noChangeArrowheads="1"/>
          </p:cNvSpPr>
          <p:nvPr>
            <p:ph type="body" idx="1"/>
          </p:nvPr>
        </p:nvSpPr>
        <p:spPr bwMode="auto">
          <a:xfrm>
            <a:off x="457200" y="3322638"/>
            <a:ext cx="8229600" cy="3001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5716D82-8677-4D93-AE87-EAF5275A69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FA920AE-888B-4973-AA17-34FCAB64D53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1267" name="Rectangle 3"/>
          <p:cNvSpPr>
            <a:spLocks noGrp="1" noChangeArrowheads="1"/>
          </p:cNvSpPr>
          <p:nvPr>
            <p:ph type="body" idx="1"/>
          </p:nvPr>
        </p:nvSpPr>
        <p:spPr bwMode="auto">
          <a:xfrm>
            <a:off x="838200" y="1600200"/>
            <a:ext cx="7467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71AEDA-D2C4-4B58-A4B7-3871B0FBC2F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2291" name="Rectangle 3"/>
          <p:cNvSpPr>
            <a:spLocks noGrp="1" noChangeArrowheads="1"/>
          </p:cNvSpPr>
          <p:nvPr>
            <p:ph type="body" idx="1"/>
          </p:nvPr>
        </p:nvSpPr>
        <p:spPr bwMode="auto">
          <a:xfrm>
            <a:off x="457200" y="3322638"/>
            <a:ext cx="8229600" cy="3001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E333A2-624A-4FFC-9E22-2008855370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21CAA45-AF02-4661-86A7-D32C5A4A64B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4339" name="Rectangle 3"/>
          <p:cNvSpPr>
            <a:spLocks noGrp="1" noChangeArrowheads="1"/>
          </p:cNvSpPr>
          <p:nvPr>
            <p:ph type="body" idx="1"/>
          </p:nvPr>
        </p:nvSpPr>
        <p:spPr bwMode="auto">
          <a:xfrm>
            <a:off x="838200" y="1600200"/>
            <a:ext cx="7467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1BC7EB4-67EC-4783-9181-148E88BAF78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5363" name="Rectangle 3"/>
          <p:cNvSpPr>
            <a:spLocks noGrp="1" noChangeArrowheads="1"/>
          </p:cNvSpPr>
          <p:nvPr>
            <p:ph type="body" idx="1"/>
          </p:nvPr>
        </p:nvSpPr>
        <p:spPr bwMode="auto">
          <a:xfrm>
            <a:off x="457200" y="3322638"/>
            <a:ext cx="8229600" cy="3001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264865D-F738-45EB-B377-05D6244BA0C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jpeg"/><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jpeg"/><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jpeg"/><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9.jpeg"/><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3.xml"/><Relationship Id="rId3" Type="http://schemas.openxmlformats.org/officeDocument/2006/relationships/image" Target="../media/image19.gif"/><Relationship Id="rId7" Type="http://schemas.openxmlformats.org/officeDocument/2006/relationships/slide" Target="slide12.xml"/><Relationship Id="rId12"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slide" Target="slide8.xml"/><Relationship Id="rId11" Type="http://schemas.openxmlformats.org/officeDocument/2006/relationships/slide" Target="slide7.xml"/><Relationship Id="rId5" Type="http://schemas.openxmlformats.org/officeDocument/2006/relationships/slide" Target="slide10.xml"/><Relationship Id="rId10"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13.xml"/><Relationship Id="rId1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eg"/><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jpeg"/><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jpeg"/><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jpeg"/><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jpeg"/><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8458200" cy="1470025"/>
          </a:xfrm>
          <a:noFill/>
          <a:scene3d>
            <a:camera prst="orthographicFront"/>
            <a:lightRig rig="soft" dir="tl">
              <a:rot lat="0" lon="0" rev="0"/>
            </a:lightRig>
          </a:scene3d>
          <a:sp3d>
            <a:bevelT w="165100" prst="coolSlant"/>
          </a:sp3d>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dirty="0" smtClean="0">
                <a:ln>
                  <a:prstDash val="solid"/>
                </a:ln>
                <a:solidFill>
                  <a:srgbClr val="290D79"/>
                </a:solidFill>
                <a:effectLst>
                  <a:outerShdw blurRad="88000" dist="50800" dir="5040000" algn="tl">
                    <a:schemeClr val="accent4">
                      <a:tint val="80000"/>
                      <a:satMod val="250000"/>
                      <a:alpha val="45000"/>
                    </a:schemeClr>
                  </a:outerShdw>
                </a:effectLst>
                <a:latin typeface="Constantia" pitchFamily="18" charset="0"/>
                <a:ea typeface="BatangChe" pitchFamily="49" charset="-127"/>
              </a:rPr>
              <a:t>«Скульптурный портрет </a:t>
            </a:r>
            <a:br>
              <a:rPr lang="ru-RU" sz="5400" b="1" dirty="0" smtClean="0">
                <a:ln>
                  <a:prstDash val="solid"/>
                </a:ln>
                <a:solidFill>
                  <a:srgbClr val="290D79"/>
                </a:solidFill>
                <a:effectLst>
                  <a:outerShdw blurRad="88000" dist="50800" dir="5040000" algn="tl">
                    <a:schemeClr val="accent4">
                      <a:tint val="80000"/>
                      <a:satMod val="250000"/>
                      <a:alpha val="45000"/>
                    </a:schemeClr>
                  </a:outerShdw>
                </a:effectLst>
                <a:latin typeface="Constantia" pitchFamily="18" charset="0"/>
                <a:ea typeface="BatangChe" pitchFamily="49" charset="-127"/>
              </a:rPr>
            </a:br>
            <a:r>
              <a:rPr lang="ru-RU" sz="5400" b="1" dirty="0" smtClean="0">
                <a:ln>
                  <a:prstDash val="solid"/>
                </a:ln>
                <a:solidFill>
                  <a:srgbClr val="290D79"/>
                </a:solidFill>
                <a:effectLst>
                  <a:outerShdw blurRad="88000" dist="50800" dir="5040000" algn="tl">
                    <a:schemeClr val="accent4">
                      <a:tint val="80000"/>
                      <a:satMod val="250000"/>
                      <a:alpha val="45000"/>
                    </a:schemeClr>
                  </a:outerShdw>
                </a:effectLst>
                <a:latin typeface="Constantia" pitchFamily="18" charset="0"/>
                <a:ea typeface="BatangChe" pitchFamily="49" charset="-127"/>
              </a:rPr>
              <a:t>планеты»</a:t>
            </a:r>
            <a:endParaRPr lang="ru-RU" sz="5400" b="1" dirty="0">
              <a:ln>
                <a:prstDash val="solid"/>
              </a:ln>
              <a:solidFill>
                <a:srgbClr val="290D79"/>
              </a:solidFill>
              <a:effectLst>
                <a:outerShdw blurRad="88000" dist="50800" dir="5040000" algn="tl">
                  <a:schemeClr val="accent4">
                    <a:tint val="80000"/>
                    <a:satMod val="250000"/>
                    <a:alpha val="45000"/>
                  </a:schemeClr>
                </a:outerShdw>
              </a:effectLst>
              <a:latin typeface="Constantia" pitchFamily="18" charset="0"/>
              <a:ea typeface="BatangChe" pitchFamily="49" charset="-127"/>
            </a:endParaRPr>
          </a:p>
        </p:txBody>
      </p:sp>
      <p:sp>
        <p:nvSpPr>
          <p:cNvPr id="4" name="Подзаголовок 3"/>
          <p:cNvSpPr>
            <a:spLocks noGrp="1"/>
          </p:cNvSpPr>
          <p:nvPr>
            <p:ph type="subTitle" idx="1"/>
          </p:nvPr>
        </p:nvSpPr>
        <p:spPr>
          <a:xfrm>
            <a:off x="2786050" y="4357694"/>
            <a:ext cx="4829196" cy="114300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ru-RU"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p:txBody>
          <a:bodyPr/>
          <a:lstStyle/>
          <a:p>
            <a:pPr>
              <a:buNone/>
            </a:pPr>
            <a:r>
              <a:rPr lang="ru-RU" dirty="0" smtClean="0"/>
              <a:t>      </a:t>
            </a:r>
            <a:r>
              <a:rPr lang="ru-RU" dirty="0" smtClean="0">
                <a:latin typeface="Constantia" pitchFamily="18" charset="0"/>
              </a:rPr>
              <a:t>Солончак </a:t>
            </a:r>
            <a:r>
              <a:rPr lang="ru-RU" dirty="0" err="1" smtClean="0">
                <a:latin typeface="Constantia" pitchFamily="18" charset="0"/>
              </a:rPr>
              <a:t>Уюни</a:t>
            </a:r>
            <a:endParaRPr lang="ru-RU" dirty="0">
              <a:latin typeface="Constantia" pitchFamily="18" charset="0"/>
            </a:endParaRPr>
          </a:p>
        </p:txBody>
      </p:sp>
      <p:sp>
        <p:nvSpPr>
          <p:cNvPr id="7" name="Текст 6"/>
          <p:cNvSpPr>
            <a:spLocks noGrp="1"/>
          </p:cNvSpPr>
          <p:nvPr>
            <p:ph type="body" sz="half" idx="2"/>
          </p:nvPr>
        </p:nvSpPr>
        <p:spPr>
          <a:xfrm>
            <a:off x="142845" y="500042"/>
            <a:ext cx="2714643" cy="4691063"/>
          </a:xfrm>
        </p:spPr>
        <p:txBody>
          <a:bodyPr/>
          <a:lstStyle/>
          <a:p>
            <a:r>
              <a:rPr lang="ru-RU" dirty="0" smtClean="0"/>
              <a:t>Солончак </a:t>
            </a:r>
            <a:r>
              <a:rPr lang="ru-RU" dirty="0" err="1" smtClean="0"/>
              <a:t>Уюни</a:t>
            </a:r>
            <a:r>
              <a:rPr lang="ru-RU" dirty="0" smtClean="0"/>
              <a:t> находится в юго-западной части Боливии. Это геологическое чудо является самым большим высохшим соляным озером, расположенным больше, чем на 3000 м над Андами, имея площадь больше 10 000 км?. Этот уникальный ландшафт формировался многочисленными слоями соли и воды. В середине солончака толщина соли достигает 10 м. Когда идут дожди, Солончак </a:t>
            </a:r>
            <a:r>
              <a:rPr lang="ru-RU" dirty="0" err="1" smtClean="0"/>
              <a:t>Уюни</a:t>
            </a:r>
            <a:r>
              <a:rPr lang="ru-RU" dirty="0" smtClean="0"/>
              <a:t> погружается и выглядит как огромное зеркало. Считается, что он формировался при слиянии геотермальных источников и соленых озер. В этом месте несколько видов розовых фламинго собираются для размножения.</a:t>
            </a:r>
            <a:endParaRPr lang="ru-RU" dirty="0"/>
          </a:p>
        </p:txBody>
      </p:sp>
      <p:pic>
        <p:nvPicPr>
          <p:cNvPr id="8194" name="Picture 2" descr="C:\Documents and Settings\География\Рабочий стол\скульптуры планеты\Wonder_6.jpg"/>
          <p:cNvPicPr>
            <a:picLocks noChangeAspect="1" noChangeArrowheads="1"/>
          </p:cNvPicPr>
          <p:nvPr/>
        </p:nvPicPr>
        <p:blipFill>
          <a:blip r:embed="rId2" cstate="print"/>
          <a:srcRect/>
          <a:stretch>
            <a:fillRect/>
          </a:stretch>
        </p:blipFill>
        <p:spPr bwMode="auto">
          <a:xfrm>
            <a:off x="3046623" y="1142984"/>
            <a:ext cx="6097377" cy="4291029"/>
          </a:xfrm>
          <a:prstGeom prst="rect">
            <a:avLst/>
          </a:prstGeom>
          <a:ln>
            <a:noFill/>
          </a:ln>
          <a:effectLst>
            <a:outerShdw blurRad="292100" dist="139700" dir="2700000" algn="tl" rotWithShape="0">
              <a:srgbClr val="333333">
                <a:alpha val="65000"/>
              </a:srgbClr>
            </a:outerShdw>
          </a:effectLst>
        </p:spPr>
      </p:pic>
      <p:sp>
        <p:nvSpPr>
          <p:cNvPr id="4" name="Стрелка вправо 3">
            <a:hlinkClick r:id="rId3" action="ppaction://hlinksldjump"/>
          </p:cNvPr>
          <p:cNvSpPr/>
          <p:nvPr/>
        </p:nvSpPr>
        <p:spPr>
          <a:xfrm>
            <a:off x="7572396" y="5857892"/>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idx="1"/>
          </p:nvPr>
        </p:nvSpPr>
        <p:spPr/>
        <p:txBody>
          <a:bodyPr/>
          <a:lstStyle/>
          <a:p>
            <a:pPr>
              <a:buNone/>
            </a:pPr>
            <a:r>
              <a:rPr lang="ru-RU" dirty="0" smtClean="0"/>
              <a:t>      </a:t>
            </a:r>
            <a:r>
              <a:rPr lang="ru-RU" dirty="0" smtClean="0">
                <a:latin typeface="Constantia" pitchFamily="18" charset="0"/>
              </a:rPr>
              <a:t>Каньон Антилопы.</a:t>
            </a:r>
            <a:endParaRPr lang="ru-RU" dirty="0">
              <a:latin typeface="Constantia" pitchFamily="18" charset="0"/>
            </a:endParaRPr>
          </a:p>
        </p:txBody>
      </p:sp>
      <p:sp>
        <p:nvSpPr>
          <p:cNvPr id="11" name="Текст 10"/>
          <p:cNvSpPr>
            <a:spLocks noGrp="1"/>
          </p:cNvSpPr>
          <p:nvPr>
            <p:ph type="body" sz="half" idx="2"/>
          </p:nvPr>
        </p:nvSpPr>
        <p:spPr>
          <a:xfrm>
            <a:off x="214282" y="428604"/>
            <a:ext cx="2936875" cy="5191129"/>
          </a:xfrm>
        </p:spPr>
        <p:txBody>
          <a:bodyPr/>
          <a:lstStyle/>
          <a:p>
            <a:r>
              <a:rPr lang="ru-RU" dirty="0" smtClean="0"/>
              <a:t>Самым часто фотографируемым каньоном на юго-западе США является Каньон Антилопы. Он расположен на земле племени </a:t>
            </a:r>
            <a:r>
              <a:rPr lang="ru-RU" dirty="0" err="1" smtClean="0"/>
              <a:t>Навахо</a:t>
            </a:r>
            <a:r>
              <a:rPr lang="ru-RU" dirty="0" smtClean="0"/>
              <a:t> в штате Аризона. Люди </a:t>
            </a:r>
            <a:r>
              <a:rPr lang="ru-RU" dirty="0" err="1" smtClean="0"/>
              <a:t>Навахо</a:t>
            </a:r>
            <a:r>
              <a:rPr lang="ru-RU" dirty="0" smtClean="0"/>
              <a:t> называют его </a:t>
            </a:r>
            <a:r>
              <a:rPr lang="ru-RU" dirty="0" err="1" smtClean="0"/>
              <a:t>Tse</a:t>
            </a:r>
            <a:r>
              <a:rPr lang="ru-RU" dirty="0" smtClean="0"/>
              <a:t> </a:t>
            </a:r>
            <a:r>
              <a:rPr lang="ru-RU" dirty="0" err="1" smtClean="0"/>
              <a:t>bighanilini</a:t>
            </a:r>
            <a:r>
              <a:rPr lang="ru-RU" dirty="0" smtClean="0"/>
              <a:t>, что означает "место, где вода течет через камни". Каньон Антилопы разделен на два отдельных каньона, Верхний и Нижний Каньон Антилопы. Так как дождевая вода течет через это место, она сглаживает скалы, придавая им изгибающуюся форму. Каньон Антилопы сформировался во время сильных паводков, которые вызвали эрозию горных пород, которые открыли проходы, где открываются глубокие коридоры с интересными формами скал. В 2006 году, власти закрыли Каньон Антилопы на 5 месяцев из-за наводнений.</a:t>
            </a:r>
            <a:endParaRPr lang="ru-RU" dirty="0"/>
          </a:p>
        </p:txBody>
      </p:sp>
      <p:pic>
        <p:nvPicPr>
          <p:cNvPr id="9218" name="Picture 2" descr="C:\Documents and Settings\География\Рабочий стол\скульптуры планеты\Wonder_7.jpg"/>
          <p:cNvPicPr>
            <a:picLocks noChangeAspect="1" noChangeArrowheads="1"/>
          </p:cNvPicPr>
          <p:nvPr/>
        </p:nvPicPr>
        <p:blipFill>
          <a:blip r:embed="rId2" cstate="print"/>
          <a:srcRect/>
          <a:stretch>
            <a:fillRect/>
          </a:stretch>
        </p:blipFill>
        <p:spPr bwMode="auto">
          <a:xfrm>
            <a:off x="3057906" y="1571612"/>
            <a:ext cx="6086094" cy="4100984"/>
          </a:xfrm>
          <a:prstGeom prst="rect">
            <a:avLst/>
          </a:prstGeom>
          <a:ln>
            <a:noFill/>
          </a:ln>
          <a:effectLst>
            <a:softEdge rad="112500"/>
          </a:effectLst>
        </p:spPr>
      </p:pic>
      <p:sp>
        <p:nvSpPr>
          <p:cNvPr id="6" name="Стрелка вправо 5">
            <a:hlinkClick r:id="rId3" action="ppaction://hlinksldjump"/>
          </p:cNvPr>
          <p:cNvSpPr/>
          <p:nvPr/>
        </p:nvSpPr>
        <p:spPr>
          <a:xfrm>
            <a:off x="7215206" y="6072206"/>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pPr>
              <a:buNone/>
            </a:pPr>
            <a:r>
              <a:rPr lang="ru-RU" dirty="0" smtClean="0"/>
              <a:t>  </a:t>
            </a:r>
            <a:r>
              <a:rPr lang="ru-RU" dirty="0" smtClean="0">
                <a:latin typeface="Constantia" pitchFamily="18" charset="0"/>
              </a:rPr>
              <a:t>Шоколадные холмы</a:t>
            </a:r>
            <a:endParaRPr lang="ru-RU" dirty="0">
              <a:latin typeface="Constantia" pitchFamily="18" charset="0"/>
            </a:endParaRPr>
          </a:p>
        </p:txBody>
      </p:sp>
      <p:sp>
        <p:nvSpPr>
          <p:cNvPr id="6" name="Текст 5"/>
          <p:cNvSpPr>
            <a:spLocks noGrp="1"/>
          </p:cNvSpPr>
          <p:nvPr>
            <p:ph type="body" sz="half" idx="2"/>
          </p:nvPr>
        </p:nvSpPr>
        <p:spPr>
          <a:xfrm>
            <a:off x="357158" y="500042"/>
            <a:ext cx="3008313" cy="4691063"/>
          </a:xfrm>
        </p:spPr>
        <p:txBody>
          <a:bodyPr/>
          <a:lstStyle/>
          <a:p>
            <a:r>
              <a:rPr lang="ru-RU" dirty="0" smtClean="0"/>
              <a:t>Больше чем, на 50 км? провинции </a:t>
            </a:r>
            <a:r>
              <a:rPr lang="ru-RU" dirty="0" err="1" smtClean="0"/>
              <a:t>Бохоль</a:t>
            </a:r>
            <a:r>
              <a:rPr lang="ru-RU" dirty="0" smtClean="0"/>
              <a:t> на Филиппинах, расположилось геологическое творение, называемое Шоколадные холмы. На самом деле, на этих холмах нет шоколада, но все холмы, которых, по некоторым подсчетам, от 1268 до 1776, выглядят шоколадно-коричневыми в сухой сезон. Шоколадные холмы являются третьим Национальным геологическим памятником на Филиппинах, и они изображены на флаге провинции </a:t>
            </a:r>
            <a:r>
              <a:rPr lang="ru-RU" dirty="0" err="1" smtClean="0"/>
              <a:t>Бохоль</a:t>
            </a:r>
            <a:r>
              <a:rPr lang="ru-RU" dirty="0" smtClean="0"/>
              <a:t>. Шоколадные холмы имеют совершенную равномерную форму, и их высота составляет около 30-50 м. По одной версии, они сформировались при саморазрушении действующего вулкана. По легенде же, они образовались из слез гиганта, который потерял свою любовь.</a:t>
            </a:r>
            <a:endParaRPr lang="ru-RU" dirty="0"/>
          </a:p>
        </p:txBody>
      </p:sp>
      <p:pic>
        <p:nvPicPr>
          <p:cNvPr id="10242" name="Picture 2" descr="C:\Documents and Settings\География\Рабочий стол\скульптуры планеты\Wonder_8.jpg"/>
          <p:cNvPicPr>
            <a:picLocks noChangeAspect="1" noChangeArrowheads="1"/>
          </p:cNvPicPr>
          <p:nvPr/>
        </p:nvPicPr>
        <p:blipFill>
          <a:blip r:embed="rId2" cstate="print"/>
          <a:srcRect/>
          <a:stretch>
            <a:fillRect/>
          </a:stretch>
        </p:blipFill>
        <p:spPr bwMode="auto">
          <a:xfrm>
            <a:off x="3184768" y="1643050"/>
            <a:ext cx="5959232" cy="4200537"/>
          </a:xfrm>
          <a:prstGeom prst="rect">
            <a:avLst/>
          </a:prstGeom>
          <a:ln>
            <a:noFill/>
          </a:ln>
          <a:effectLst>
            <a:softEdge rad="112500"/>
          </a:effectLst>
        </p:spPr>
      </p:pic>
      <p:sp>
        <p:nvSpPr>
          <p:cNvPr id="7" name="Стрелка вправо 6">
            <a:hlinkClick r:id="rId3" action="ppaction://hlinksldjump"/>
          </p:cNvPr>
          <p:cNvSpPr/>
          <p:nvPr/>
        </p:nvSpPr>
        <p:spPr>
          <a:xfrm>
            <a:off x="7643834" y="5857892"/>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idx="1"/>
          </p:nvPr>
        </p:nvSpPr>
        <p:spPr/>
        <p:txBody>
          <a:bodyPr/>
          <a:lstStyle/>
          <a:p>
            <a:pPr>
              <a:buNone/>
            </a:pPr>
            <a:r>
              <a:rPr lang="ru-RU" sz="1800" dirty="0" smtClean="0"/>
              <a:t>        Заповедник </a:t>
            </a:r>
            <a:r>
              <a:rPr lang="ru-RU" sz="1800" dirty="0" err="1" smtClean="0"/>
              <a:t>Цинжи-Дю-Бемараха</a:t>
            </a:r>
            <a:r>
              <a:rPr lang="ru-RU" sz="1800" dirty="0" smtClean="0"/>
              <a:t> на Мадагаскаре является объектом Всемирного наследия ЮНЕСКО и местом, где можно увидеть Каменный лес.</a:t>
            </a:r>
            <a:endParaRPr lang="ru-RU" sz="1800" dirty="0"/>
          </a:p>
        </p:txBody>
      </p:sp>
      <p:sp>
        <p:nvSpPr>
          <p:cNvPr id="10" name="Текст 9"/>
          <p:cNvSpPr>
            <a:spLocks noGrp="1"/>
          </p:cNvSpPr>
          <p:nvPr>
            <p:ph type="body" sz="half" idx="2"/>
          </p:nvPr>
        </p:nvSpPr>
        <p:spPr>
          <a:xfrm>
            <a:off x="285720" y="285728"/>
            <a:ext cx="3008313" cy="4691063"/>
          </a:xfrm>
        </p:spPr>
        <p:txBody>
          <a:bodyPr/>
          <a:lstStyle/>
          <a:p>
            <a:r>
              <a:rPr lang="ru-RU" sz="1800" dirty="0" smtClean="0"/>
              <a:t>Каменный лес состоит из высокого и обширного размытого известняка, покрывая площадь в 666 кв.км</a:t>
            </a:r>
            <a:r>
              <a:rPr lang="ru-RU" sz="1800" dirty="0" smtClean="0">
                <a:effectLst>
                  <a:outerShdw blurRad="38100" dist="38100" dir="2700000" algn="tl">
                    <a:srgbClr val="000000">
                      <a:alpha val="43137"/>
                    </a:srgbClr>
                  </a:outerShdw>
                </a:effectLst>
              </a:rPr>
              <a:t> </a:t>
            </a:r>
            <a:r>
              <a:rPr lang="ru-RU" sz="1800" dirty="0" smtClean="0"/>
              <a:t>, будучи похожим на известняковые башни.                        Местные жители    предупреждают, что это </a:t>
            </a:r>
          </a:p>
          <a:p>
            <a:r>
              <a:rPr lang="ru-RU" sz="1800" dirty="0" smtClean="0"/>
              <a:t>место, где вы не </a:t>
            </a:r>
          </a:p>
          <a:p>
            <a:r>
              <a:rPr lang="ru-RU" sz="1800" dirty="0" smtClean="0"/>
              <a:t>сможете пройтись босиком, так как местность здесь довольно крутая. </a:t>
            </a:r>
          </a:p>
          <a:p>
            <a:r>
              <a:rPr lang="ru-RU" sz="1800" dirty="0" smtClean="0"/>
              <a:t>В Каменном лесу </a:t>
            </a:r>
          </a:p>
          <a:p>
            <a:r>
              <a:rPr lang="ru-RU" sz="1800" dirty="0" smtClean="0"/>
              <a:t>обитают уникальные виды животных, </a:t>
            </a:r>
          </a:p>
          <a:p>
            <a:r>
              <a:rPr lang="ru-RU" sz="1800" dirty="0" smtClean="0"/>
              <a:t>такие как белый</a:t>
            </a:r>
          </a:p>
          <a:p>
            <a:r>
              <a:rPr lang="ru-RU" sz="1800" dirty="0" smtClean="0"/>
              <a:t> лемур.</a:t>
            </a:r>
            <a:endParaRPr lang="ru-RU" sz="1800" dirty="0"/>
          </a:p>
        </p:txBody>
      </p:sp>
      <p:pic>
        <p:nvPicPr>
          <p:cNvPr id="11266" name="Picture 2" descr="C:\Documents and Settings\География\Рабочий стол\скульптуры планеты\Wonder_9.jpg"/>
          <p:cNvPicPr>
            <a:picLocks noChangeAspect="1" noChangeArrowheads="1"/>
          </p:cNvPicPr>
          <p:nvPr/>
        </p:nvPicPr>
        <p:blipFill>
          <a:blip r:embed="rId2" cstate="print"/>
          <a:srcRect/>
          <a:stretch>
            <a:fillRect/>
          </a:stretch>
        </p:blipFill>
        <p:spPr bwMode="auto">
          <a:xfrm>
            <a:off x="2536218" y="1785926"/>
            <a:ext cx="6607782" cy="4402434"/>
          </a:xfrm>
          <a:prstGeom prst="rect">
            <a:avLst/>
          </a:prstGeom>
          <a:ln>
            <a:noFill/>
          </a:ln>
          <a:effectLst>
            <a:softEdge rad="112500"/>
          </a:effectLst>
        </p:spPr>
      </p:pic>
      <p:sp>
        <p:nvSpPr>
          <p:cNvPr id="6" name="Стрелка вправо 5">
            <a:hlinkClick r:id="rId3" action="ppaction://hlinksldjump"/>
          </p:cNvPr>
          <p:cNvSpPr/>
          <p:nvPr/>
        </p:nvSpPr>
        <p:spPr>
          <a:xfrm>
            <a:off x="7786710" y="6143644"/>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ладимир\Downloads\Мертвое море в Израиле, лечение, целебная вода и грязи, фото_files\14.jpg"/>
          <p:cNvPicPr>
            <a:picLocks noChangeAspect="1" noChangeArrowheads="1"/>
          </p:cNvPicPr>
          <p:nvPr/>
        </p:nvPicPr>
        <p:blipFill>
          <a:blip r:embed="rId2" cstate="print"/>
          <a:srcRect/>
          <a:stretch>
            <a:fillRect/>
          </a:stretch>
        </p:blipFill>
        <p:spPr bwMode="auto">
          <a:xfrm>
            <a:off x="2428874" y="638790"/>
            <a:ext cx="5857901" cy="4399935"/>
          </a:xfrm>
          <a:prstGeom prst="rect">
            <a:avLst/>
          </a:prstGeom>
          <a:noFill/>
        </p:spPr>
      </p:pic>
      <p:sp>
        <p:nvSpPr>
          <p:cNvPr id="3" name="Прямоугольник 2"/>
          <p:cNvSpPr/>
          <p:nvPr/>
        </p:nvSpPr>
        <p:spPr>
          <a:xfrm>
            <a:off x="1428728" y="5500702"/>
            <a:ext cx="7072362" cy="954107"/>
          </a:xfrm>
          <a:prstGeom prst="rect">
            <a:avLst/>
          </a:prstGeom>
        </p:spPr>
        <p:txBody>
          <a:bodyPr wrap="square">
            <a:spAutoFit/>
          </a:bodyPr>
          <a:lstStyle/>
          <a:p>
            <a:r>
              <a:rPr lang="ru-RU" sz="2800" b="1" dirty="0" smtClean="0">
                <a:latin typeface="Constantia" pitchFamily="18" charset="0"/>
              </a:rPr>
              <a:t>Мертвое море: лучшая «здравница» на нашей планете</a:t>
            </a:r>
            <a:endParaRPr lang="ru-RU" sz="2800" b="1" dirty="0">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714356"/>
            <a:ext cx="7858180" cy="5078313"/>
          </a:xfrm>
          <a:prstGeom prst="rect">
            <a:avLst/>
          </a:prstGeom>
        </p:spPr>
        <p:txBody>
          <a:bodyPr wrap="square">
            <a:spAutoFit/>
          </a:bodyPr>
          <a:lstStyle/>
          <a:p>
            <a:pPr algn="ctr"/>
            <a:r>
              <a:rPr lang="ru-RU" sz="3600" dirty="0" smtClean="0">
                <a:latin typeface="Constantia" pitchFamily="18" charset="0"/>
              </a:rPr>
              <a:t>Наша планета является величайшим и красивейшим творением, где встречаются настолько поразительные места, что просто захватывает дух. Многие из них формировались естественным образом, как например, при извержении вулкана или падении метеоритов</a:t>
            </a:r>
            <a:r>
              <a:rPr lang="ru-RU" sz="3600" dirty="0" smtClean="0"/>
              <a:t>. </a:t>
            </a:r>
            <a:endParaRPr lang="ru-RU" sz="3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Ncy;&amp;acy;&amp;scy;&amp;tcy;&amp;iecy;&amp;ncy;&amp;ncy;&amp;ycy;&amp;iecy; &amp;kcy;&amp;acy;&amp;rcy;&amp;tcy;&amp;ycy; &amp;Mcy;&amp;icy;&amp;rcy;&amp;acy;. &amp;Pcy;&amp;ocy;&amp;lcy;&amp;icy;&amp;tcy;&amp;icy;&amp;chcy;&amp;iecy;&amp;scy;&amp;kcy;&amp;icy;&amp;iecy; &amp;icy; &amp;gcy;&amp;iecy;&amp;ocy;&amp;gcy;&amp;rcy;&amp;acy;&amp;fcy;&amp;icy;&amp;chcy;&amp;iecy;&amp;scy;&amp;kcy;&amp;icy;&amp;iecy; &amp;ncy;&amp;acy;&amp;scy;&amp;tcy;&amp;iecy;&amp;ncy;&amp;ncy;&amp;ycy;…"/>
          <p:cNvPicPr>
            <a:picLocks noChangeAspect="1" noChangeArrowheads="1"/>
          </p:cNvPicPr>
          <p:nvPr/>
        </p:nvPicPr>
        <p:blipFill>
          <a:blip r:embed="rId3" cstate="print"/>
          <a:srcRect/>
          <a:stretch>
            <a:fillRect/>
          </a:stretch>
        </p:blipFill>
        <p:spPr bwMode="auto">
          <a:xfrm>
            <a:off x="236084" y="285728"/>
            <a:ext cx="8907916" cy="6072230"/>
          </a:xfrm>
          <a:prstGeom prst="rect">
            <a:avLst/>
          </a:prstGeom>
          <a:noFill/>
        </p:spPr>
      </p:pic>
      <p:sp>
        <p:nvSpPr>
          <p:cNvPr id="3" name="4-конечная звезда 2">
            <a:hlinkClick r:id="rId4" action="ppaction://hlinksldjump"/>
          </p:cNvPr>
          <p:cNvSpPr/>
          <p:nvPr/>
        </p:nvSpPr>
        <p:spPr>
          <a:xfrm>
            <a:off x="1428728" y="2500306"/>
            <a:ext cx="500066" cy="428628"/>
          </a:xfrm>
          <a:prstGeom prst="star4">
            <a:avLst/>
          </a:prstGeom>
          <a:scene3d>
            <a:camera prst="orthographicFront"/>
            <a:lightRig rig="threePt" dir="t"/>
          </a:scene3d>
          <a:sp3d>
            <a:bevelT prst="relaxedInset"/>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a:p>
        </p:txBody>
      </p:sp>
      <p:sp>
        <p:nvSpPr>
          <p:cNvPr id="4" name="4-конечная звезда 3">
            <a:hlinkClick r:id="rId5" action="ppaction://hlinksldjump"/>
          </p:cNvPr>
          <p:cNvSpPr/>
          <p:nvPr/>
        </p:nvSpPr>
        <p:spPr>
          <a:xfrm>
            <a:off x="1928794" y="3571876"/>
            <a:ext cx="428628" cy="357190"/>
          </a:xfrm>
          <a:prstGeom prst="star4">
            <a:avLst/>
          </a:prstGeom>
          <a:scene3d>
            <a:camera prst="orthographicFront"/>
            <a:lightRig rig="threePt" dir="t"/>
          </a:scene3d>
          <a:sp3d>
            <a:bevelT w="114300" prst="artDeco"/>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a:p>
        </p:txBody>
      </p:sp>
      <p:sp>
        <p:nvSpPr>
          <p:cNvPr id="5" name="4-конечная звезда 4">
            <a:hlinkClick r:id="rId6" action="ppaction://hlinksldjump"/>
          </p:cNvPr>
          <p:cNvSpPr/>
          <p:nvPr/>
        </p:nvSpPr>
        <p:spPr>
          <a:xfrm>
            <a:off x="6500826" y="3786190"/>
            <a:ext cx="428628" cy="428628"/>
          </a:xfrm>
          <a:prstGeom prst="star4">
            <a:avLst/>
          </a:prstGeom>
          <a:scene3d>
            <a:camera prst="orthographicFront"/>
            <a:lightRig rig="threePt" dir="t"/>
          </a:scene3d>
          <a:sp3d>
            <a:bevelT w="114300" prst="artDeco"/>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a:p>
        </p:txBody>
      </p:sp>
      <p:sp>
        <p:nvSpPr>
          <p:cNvPr id="6" name="4-конечная звезда 5">
            <a:hlinkClick r:id="rId7" action="ppaction://hlinksldjump"/>
          </p:cNvPr>
          <p:cNvSpPr/>
          <p:nvPr/>
        </p:nvSpPr>
        <p:spPr>
          <a:xfrm>
            <a:off x="6072198" y="2428868"/>
            <a:ext cx="428628" cy="428628"/>
          </a:xfrm>
          <a:prstGeom prst="star4">
            <a:avLst/>
          </a:prstGeom>
          <a:scene3d>
            <a:camera prst="orthographicFront"/>
            <a:lightRig rig="threePt" dir="t"/>
          </a:scene3d>
          <a:sp3d>
            <a:bevelT w="114300" prst="artDeco"/>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a:p>
        </p:txBody>
      </p:sp>
      <p:sp>
        <p:nvSpPr>
          <p:cNvPr id="7" name="4-конечная звезда 6">
            <a:hlinkClick r:id="rId8" action="ppaction://hlinksldjump"/>
          </p:cNvPr>
          <p:cNvSpPr/>
          <p:nvPr/>
        </p:nvSpPr>
        <p:spPr>
          <a:xfrm>
            <a:off x="3357554" y="2500306"/>
            <a:ext cx="500066" cy="428628"/>
          </a:xfrm>
          <a:prstGeom prst="star4">
            <a:avLst/>
          </a:prstGeom>
          <a:scene3d>
            <a:camera prst="orthographicFront"/>
            <a:lightRig rig="threePt" dir="t"/>
          </a:scene3d>
          <a:sp3d>
            <a:bevelT/>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a:p>
        </p:txBody>
      </p:sp>
      <p:sp>
        <p:nvSpPr>
          <p:cNvPr id="8" name="4-конечная звезда 7">
            <a:hlinkClick r:id="rId9" action="ppaction://hlinksldjump"/>
          </p:cNvPr>
          <p:cNvSpPr/>
          <p:nvPr/>
        </p:nvSpPr>
        <p:spPr>
          <a:xfrm>
            <a:off x="4572000" y="3714752"/>
            <a:ext cx="428628" cy="428628"/>
          </a:xfrm>
          <a:prstGeom prst="star4">
            <a:avLst/>
          </a:prstGeom>
          <a:scene3d>
            <a:camera prst="orthographicFront"/>
            <a:lightRig rig="threePt" dir="t"/>
          </a:scene3d>
          <a:sp3d>
            <a:bevelT w="114300" prst="artDeco"/>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a:p>
        </p:txBody>
      </p:sp>
      <p:sp>
        <p:nvSpPr>
          <p:cNvPr id="9" name="4-конечная звезда 8">
            <a:hlinkClick r:id="rId10" action="ppaction://hlinksldjump"/>
          </p:cNvPr>
          <p:cNvSpPr/>
          <p:nvPr/>
        </p:nvSpPr>
        <p:spPr>
          <a:xfrm>
            <a:off x="1071538" y="1857364"/>
            <a:ext cx="428628" cy="428628"/>
          </a:xfrm>
          <a:prstGeom prst="star4">
            <a:avLst/>
          </a:prstGeom>
          <a:scene3d>
            <a:camera prst="orthographicFront"/>
            <a:lightRig rig="threePt" dir="t"/>
          </a:scene3d>
          <a:sp3d>
            <a:bevelT prst="relaxedInset"/>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a:p>
        </p:txBody>
      </p:sp>
      <p:sp>
        <p:nvSpPr>
          <p:cNvPr id="10" name="4-конечная звезда 9">
            <a:hlinkClick r:id="rId11" action="ppaction://hlinksldjump"/>
          </p:cNvPr>
          <p:cNvSpPr/>
          <p:nvPr/>
        </p:nvSpPr>
        <p:spPr>
          <a:xfrm>
            <a:off x="2357422" y="5500702"/>
            <a:ext cx="500066" cy="428628"/>
          </a:xfrm>
          <a:prstGeom prst="star4">
            <a:avLst/>
          </a:prstGeom>
          <a:scene3d>
            <a:camera prst="orthographicFront"/>
            <a:lightRig rig="threePt" dir="t"/>
          </a:scene3d>
          <a:sp3d>
            <a:bevelT w="114300" prst="artDeco"/>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a:p>
        </p:txBody>
      </p:sp>
      <p:sp>
        <p:nvSpPr>
          <p:cNvPr id="11" name="4-конечная звезда 10">
            <a:hlinkClick r:id="rId12" action="ppaction://hlinksldjump"/>
          </p:cNvPr>
          <p:cNvSpPr/>
          <p:nvPr/>
        </p:nvSpPr>
        <p:spPr>
          <a:xfrm>
            <a:off x="4786314" y="1928802"/>
            <a:ext cx="500066" cy="428628"/>
          </a:xfrm>
          <a:prstGeom prst="star4">
            <a:avLst/>
          </a:prstGeom>
          <a:scene3d>
            <a:camera prst="orthographicFront"/>
            <a:lightRig rig="threePt" dir="t"/>
          </a:scene3d>
          <a:sp3d>
            <a:bevelT w="114300" prst="artDeco"/>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ru-RU"/>
          </a:p>
        </p:txBody>
      </p:sp>
      <p:sp>
        <p:nvSpPr>
          <p:cNvPr id="13" name="Стрелка вправо 12">
            <a:hlinkClick r:id="rId13" action="ppaction://hlinksldjump"/>
          </p:cNvPr>
          <p:cNvSpPr/>
          <p:nvPr/>
        </p:nvSpPr>
        <p:spPr>
          <a:xfrm>
            <a:off x="7429520" y="6072206"/>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4" name="4-конечная звезда 13">
            <a:hlinkClick r:id="rId14" action="ppaction://hlinksldjump"/>
          </p:cNvPr>
          <p:cNvSpPr/>
          <p:nvPr/>
        </p:nvSpPr>
        <p:spPr>
          <a:xfrm>
            <a:off x="4429124" y="2214554"/>
            <a:ext cx="500066" cy="500066"/>
          </a:xfrm>
          <a:prstGeom prst="star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b="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500430" y="285728"/>
            <a:ext cx="5111750" cy="5853113"/>
          </a:xfrm>
        </p:spPr>
        <p:txBody>
          <a:bodyPr/>
          <a:lstStyle/>
          <a:p>
            <a:pPr>
              <a:buNone/>
            </a:pPr>
            <a:r>
              <a:rPr lang="ru-RU" sz="2800" dirty="0" smtClean="0">
                <a:latin typeface="Constantia" pitchFamily="18" charset="0"/>
              </a:rPr>
              <a:t>          Большая голубая дыра</a:t>
            </a:r>
          </a:p>
          <a:p>
            <a:pPr>
              <a:buNone/>
            </a:pPr>
            <a:r>
              <a:rPr lang="ru-RU" sz="2800" dirty="0" smtClean="0">
                <a:latin typeface="Constantia" pitchFamily="18" charset="0"/>
              </a:rPr>
              <a:t> </a:t>
            </a:r>
            <a:r>
              <a:rPr lang="ru-RU" sz="2800" dirty="0" err="1" smtClean="0">
                <a:latin typeface="Constantia" pitchFamily="18" charset="0"/>
                <a:cs typeface="Times New Roman" pitchFamily="18" charset="0"/>
              </a:rPr>
              <a:t>Белизский</a:t>
            </a:r>
            <a:r>
              <a:rPr lang="ru-RU" sz="2800" dirty="0" smtClean="0">
                <a:latin typeface="Constantia" pitchFamily="18" charset="0"/>
                <a:cs typeface="Times New Roman" pitchFamily="18" charset="0"/>
              </a:rPr>
              <a:t> Барьерный риф.</a:t>
            </a:r>
            <a:endParaRPr lang="ru-RU" sz="2800" dirty="0">
              <a:latin typeface="Constantia" pitchFamily="18" charset="0"/>
              <a:cs typeface="Times New Roman" pitchFamily="18" charset="0"/>
            </a:endParaRPr>
          </a:p>
        </p:txBody>
      </p:sp>
      <p:sp>
        <p:nvSpPr>
          <p:cNvPr id="6" name="Текст 5"/>
          <p:cNvSpPr>
            <a:spLocks noGrp="1"/>
          </p:cNvSpPr>
          <p:nvPr>
            <p:ph type="body" sz="half" idx="2"/>
          </p:nvPr>
        </p:nvSpPr>
        <p:spPr>
          <a:xfrm>
            <a:off x="642910" y="285728"/>
            <a:ext cx="3008313" cy="4691063"/>
          </a:xfrm>
        </p:spPr>
        <p:txBody>
          <a:bodyPr/>
          <a:lstStyle/>
          <a:p>
            <a:r>
              <a:rPr lang="ru-RU" dirty="0" smtClean="0"/>
              <a:t> </a:t>
            </a:r>
            <a:r>
              <a:rPr lang="ru-RU" sz="1800" dirty="0" smtClean="0"/>
              <a:t>За пределами Белиза, страны в Южной Америке, находится практически идеальная круглая дыра, диаметр которой составляет 0,4 км. Глубина воды в этой дыре -145 м, что придает ей глубокий голубой цвет. Туристы со всего света погружаются в Большую голубую дыру Белиза, чтобы полюбоваться удивительными видами рыб в ее прозрачных водах. Считается, что этот восхитительный геологический объект сформировался миллиарды лет назад, когда вода поднялась над пещерами.</a:t>
            </a:r>
          </a:p>
          <a:p>
            <a:r>
              <a:rPr lang="ru-RU" sz="1800" dirty="0" smtClean="0"/>
              <a:t> </a:t>
            </a:r>
            <a:endParaRPr lang="ru-RU" sz="1800" dirty="0"/>
          </a:p>
        </p:txBody>
      </p:sp>
      <p:pic>
        <p:nvPicPr>
          <p:cNvPr id="3074" name="Picture 2" descr="C:\Documents and Settings\География\Рабочий стол\скульптуры планеты\Wonder_0.jpg"/>
          <p:cNvPicPr>
            <a:picLocks noChangeAspect="1" noChangeArrowheads="1"/>
          </p:cNvPicPr>
          <p:nvPr/>
        </p:nvPicPr>
        <p:blipFill>
          <a:blip r:embed="rId2" cstate="print"/>
          <a:srcRect/>
          <a:stretch>
            <a:fillRect/>
          </a:stretch>
        </p:blipFill>
        <p:spPr bwMode="auto">
          <a:xfrm>
            <a:off x="3284076" y="1714488"/>
            <a:ext cx="5859924" cy="4391037"/>
          </a:xfrm>
          <a:prstGeom prst="rect">
            <a:avLst/>
          </a:prstGeom>
          <a:ln>
            <a:noFill/>
          </a:ln>
          <a:effectLst>
            <a:softEdge rad="112500"/>
          </a:effectLst>
        </p:spPr>
      </p:pic>
      <p:sp>
        <p:nvSpPr>
          <p:cNvPr id="7" name="Стрелка вправо 6">
            <a:hlinkClick r:id="rId3" action="ppaction://hlinksldjump"/>
          </p:cNvPr>
          <p:cNvSpPr/>
          <p:nvPr/>
        </p:nvSpPr>
        <p:spPr>
          <a:xfrm>
            <a:off x="8001024" y="6143644"/>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0 &amp;kcy;&amp;rcy;&amp;acy;&amp;scy;&amp;icy;&amp;vcy;&amp;iecy;&amp;jcy;&amp;shcy;&amp;icy;&amp;khcy; &amp;gcy;&amp;iecy;&amp;ocy;&amp;lcy;&amp;ocy;&amp;gcy;&amp;icy;&amp;chcy;&amp;iecy;&amp;scy;&amp;kcy;&amp;icy;&amp;khcy; &amp;chcy;&amp;ucy;&amp;dcy;&amp;iecy;&amp;scy; (10 &amp;fcy;&amp;ocy;&amp;tcy;&amp;ocy;&amp;gcy;&amp;rcy;&amp;acy;&amp;fcy;&amp;icy;&amp;jcy;), photo:2"/>
          <p:cNvPicPr>
            <a:picLocks noGrp="1"/>
          </p:cNvPicPr>
          <p:nvPr>
            <p:ph idx="1"/>
          </p:nvPr>
        </p:nvPicPr>
        <p:blipFill>
          <a:blip r:embed="rId2" cstate="print"/>
          <a:srcRect/>
          <a:stretch>
            <a:fillRect/>
          </a:stretch>
        </p:blipFill>
        <p:spPr bwMode="auto">
          <a:xfrm>
            <a:off x="3214678" y="1857364"/>
            <a:ext cx="5786478" cy="4500594"/>
          </a:xfrm>
          <a:prstGeom prst="rect">
            <a:avLst/>
          </a:prstGeom>
          <a:ln>
            <a:noFill/>
          </a:ln>
          <a:effectLst>
            <a:softEdge rad="112500"/>
          </a:effectLst>
        </p:spPr>
      </p:pic>
      <p:sp>
        <p:nvSpPr>
          <p:cNvPr id="4" name="Текст 3"/>
          <p:cNvSpPr>
            <a:spLocks noGrp="1"/>
          </p:cNvSpPr>
          <p:nvPr>
            <p:ph type="body" sz="half" idx="2"/>
          </p:nvPr>
        </p:nvSpPr>
        <p:spPr>
          <a:xfrm>
            <a:off x="428596" y="500042"/>
            <a:ext cx="3008313" cy="4691063"/>
          </a:xfrm>
        </p:spPr>
        <p:txBody>
          <a:bodyPr/>
          <a:lstStyle/>
          <a:p>
            <a:r>
              <a:rPr lang="ru-RU" sz="1600" dirty="0" smtClean="0"/>
              <a:t>В пустыне Сахара в Мавритании находится одно из самых удивительных геологических чудес, Глаз Сахары, которая еще называется структура </a:t>
            </a:r>
            <a:r>
              <a:rPr lang="ru-RU" sz="1600" dirty="0" err="1" smtClean="0"/>
              <a:t>Ришат</a:t>
            </a:r>
            <a:r>
              <a:rPr lang="ru-RU" sz="1600" dirty="0" smtClean="0"/>
              <a:t>. Посреди этой голой пустынной земли можно увидеть похожее на бычий глаз формирование, диаметр которого составляет 50 км. Экипажи космических кораблей даже используют Глаз Сахары в качестве ориентира. Изначально предполагали, что Глаз Сахары был вызван падением метеорита на Землю. Но сейчас ученые считают, что это геологическое творение сформировалось поднятием и эрозией земли.</a:t>
            </a:r>
            <a:endParaRPr lang="ru-RU" sz="1600" dirty="0"/>
          </a:p>
        </p:txBody>
      </p:sp>
      <p:sp>
        <p:nvSpPr>
          <p:cNvPr id="6" name="Прямоугольник 5"/>
          <p:cNvSpPr/>
          <p:nvPr/>
        </p:nvSpPr>
        <p:spPr>
          <a:xfrm>
            <a:off x="4071934" y="642918"/>
            <a:ext cx="3714776" cy="584775"/>
          </a:xfrm>
          <a:prstGeom prst="rect">
            <a:avLst/>
          </a:prstGeom>
        </p:spPr>
        <p:txBody>
          <a:bodyPr wrap="square">
            <a:spAutoFit/>
          </a:bodyPr>
          <a:lstStyle/>
          <a:p>
            <a:r>
              <a:rPr lang="ru-RU" sz="3200" dirty="0" smtClean="0">
                <a:latin typeface="Constantia" pitchFamily="18" charset="0"/>
              </a:rPr>
              <a:t>     Глаз Сахары </a:t>
            </a:r>
            <a:endParaRPr lang="ru-RU" sz="3200" dirty="0">
              <a:latin typeface="Constantia" pitchFamily="18" charset="0"/>
            </a:endParaRPr>
          </a:p>
        </p:txBody>
      </p:sp>
      <p:sp>
        <p:nvSpPr>
          <p:cNvPr id="7" name="Стрелка вправо 6">
            <a:hlinkClick r:id="rId3" action="ppaction://hlinksldjump"/>
          </p:cNvPr>
          <p:cNvSpPr/>
          <p:nvPr/>
        </p:nvSpPr>
        <p:spPr>
          <a:xfrm>
            <a:off x="7786710" y="6143644"/>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idx="1"/>
          </p:nvPr>
        </p:nvSpPr>
        <p:spPr>
          <a:xfrm>
            <a:off x="6357950" y="357165"/>
            <a:ext cx="2328850" cy="2500331"/>
          </a:xfrm>
        </p:spPr>
        <p:txBody>
          <a:bodyPr/>
          <a:lstStyle/>
          <a:p>
            <a:pPr algn="ctr">
              <a:buNone/>
            </a:pPr>
            <a:r>
              <a:rPr lang="ru-RU" dirty="0" smtClean="0">
                <a:latin typeface="Constantia" pitchFamily="18" charset="0"/>
              </a:rPr>
              <a:t>Врата Ада</a:t>
            </a:r>
            <a:endParaRPr lang="ru-RU" dirty="0">
              <a:latin typeface="Constantia" pitchFamily="18" charset="0"/>
            </a:endParaRPr>
          </a:p>
        </p:txBody>
      </p:sp>
      <p:sp>
        <p:nvSpPr>
          <p:cNvPr id="6" name="Текст 5"/>
          <p:cNvSpPr>
            <a:spLocks noGrp="1"/>
          </p:cNvSpPr>
          <p:nvPr>
            <p:ph type="body" sz="half" idx="2"/>
          </p:nvPr>
        </p:nvSpPr>
        <p:spPr>
          <a:xfrm>
            <a:off x="214282" y="4429132"/>
            <a:ext cx="8258204" cy="1928826"/>
          </a:xfrm>
        </p:spPr>
        <p:txBody>
          <a:bodyPr/>
          <a:lstStyle/>
          <a:p>
            <a:r>
              <a:rPr lang="ru-RU" sz="1800" dirty="0" smtClean="0"/>
              <a:t>Дарваза- это город в Туркменистане, где находится впечатляющее геологическое формирование, которое называют Врата Ада. Эта дыра в земле обладает неисчерпаемыми запасами горючего газа. Считается, что около 35 лет назад геологи, которые бурили землю, чтобы обнаружить газ, копнули слишком глубоко и земля провалилась. Геологи не осмелились забраться в дыру, чтобы забрать свое снаряжение. Опасаясь, что ядовитый газ может выйти из земли, они подожгли газ в дыре и с тех пор огонь горит здесь постоянно.</a:t>
            </a:r>
            <a:endParaRPr lang="ru-RU" sz="1800" dirty="0"/>
          </a:p>
        </p:txBody>
      </p:sp>
      <p:pic>
        <p:nvPicPr>
          <p:cNvPr id="4098" name="Picture 2" descr="C:\Documents and Settings\География\Рабочий стол\скульптуры планеты\Wonder_2.jpg"/>
          <p:cNvPicPr>
            <a:picLocks noChangeAspect="1" noChangeArrowheads="1"/>
          </p:cNvPicPr>
          <p:nvPr/>
        </p:nvPicPr>
        <p:blipFill>
          <a:blip r:embed="rId2" cstate="print"/>
          <a:srcRect/>
          <a:stretch>
            <a:fillRect/>
          </a:stretch>
        </p:blipFill>
        <p:spPr bwMode="auto">
          <a:xfrm>
            <a:off x="107857" y="142852"/>
            <a:ext cx="6321531" cy="4243328"/>
          </a:xfrm>
          <a:prstGeom prst="rect">
            <a:avLst/>
          </a:prstGeom>
          <a:ln>
            <a:noFill/>
          </a:ln>
          <a:effectLst>
            <a:softEdge rad="112500"/>
          </a:effectLst>
        </p:spPr>
      </p:pic>
      <p:sp>
        <p:nvSpPr>
          <p:cNvPr id="7" name="Стрелка вправо 6">
            <a:hlinkClick r:id="rId3" action="ppaction://hlinksldjump"/>
          </p:cNvPr>
          <p:cNvSpPr/>
          <p:nvPr/>
        </p:nvSpPr>
        <p:spPr>
          <a:xfrm>
            <a:off x="7786710" y="6072206"/>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pPr>
              <a:buNone/>
            </a:pPr>
            <a:r>
              <a:rPr lang="ru-RU" dirty="0" smtClean="0">
                <a:latin typeface="Constantia" pitchFamily="18" charset="0"/>
              </a:rPr>
              <a:t>Ледяные башни Эребуса</a:t>
            </a:r>
            <a:endParaRPr lang="ru-RU" dirty="0">
              <a:latin typeface="Constantia" pitchFamily="18" charset="0"/>
            </a:endParaRPr>
          </a:p>
        </p:txBody>
      </p:sp>
      <p:sp>
        <p:nvSpPr>
          <p:cNvPr id="6" name="Текст 5"/>
          <p:cNvSpPr>
            <a:spLocks noGrp="1"/>
          </p:cNvSpPr>
          <p:nvPr>
            <p:ph type="body" sz="half" idx="2"/>
          </p:nvPr>
        </p:nvSpPr>
        <p:spPr>
          <a:xfrm>
            <a:off x="428596" y="642918"/>
            <a:ext cx="3008313" cy="4691063"/>
          </a:xfrm>
        </p:spPr>
        <p:txBody>
          <a:bodyPr/>
          <a:lstStyle/>
          <a:p>
            <a:r>
              <a:rPr lang="ru-RU" sz="1600" dirty="0" smtClean="0"/>
              <a:t>На самом холодном континенте Антарктида находится Эребус, вулканическая гора покрытая сотнями ледяных башен. Башни расположены на высоте 20 метров и постоянно испускают пар. Когда пар замерзает на холоде, внутренние стены башен растут и расширяются. Эти земные геологические творения похожи на башни на планете Марс, на спутниках Сатурна, Юпитера и Нептуна. Этот постоянно действующий вулкан является еще одним чудом природы, где встречаются лед и пламя. Последний раз Эребус извергался в 1978 году.</a:t>
            </a:r>
            <a:endParaRPr lang="ru-RU" sz="1600" dirty="0"/>
          </a:p>
        </p:txBody>
      </p:sp>
      <p:pic>
        <p:nvPicPr>
          <p:cNvPr id="5122" name="Picture 2" descr="C:\Documents and Settings\География\Рабочий стол\скульптуры планеты\Wonder_3.jpg"/>
          <p:cNvPicPr>
            <a:picLocks noChangeAspect="1" noChangeArrowheads="1"/>
          </p:cNvPicPr>
          <p:nvPr/>
        </p:nvPicPr>
        <p:blipFill>
          <a:blip r:embed="rId2" cstate="print"/>
          <a:srcRect/>
          <a:stretch>
            <a:fillRect/>
          </a:stretch>
        </p:blipFill>
        <p:spPr bwMode="auto">
          <a:xfrm>
            <a:off x="3357554" y="1961322"/>
            <a:ext cx="5786446" cy="4343788"/>
          </a:xfrm>
          <a:prstGeom prst="rect">
            <a:avLst/>
          </a:prstGeom>
          <a:ln>
            <a:noFill/>
          </a:ln>
          <a:effectLst>
            <a:softEdge rad="112500"/>
          </a:effectLst>
        </p:spPr>
      </p:pic>
      <p:sp>
        <p:nvSpPr>
          <p:cNvPr id="7" name="Стрелка вправо 6">
            <a:hlinkClick r:id="rId3" action="ppaction://hlinksldjump"/>
          </p:cNvPr>
          <p:cNvSpPr/>
          <p:nvPr/>
        </p:nvSpPr>
        <p:spPr>
          <a:xfrm>
            <a:off x="7786710" y="6143644"/>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idx="1"/>
          </p:nvPr>
        </p:nvSpPr>
        <p:spPr>
          <a:xfrm>
            <a:off x="6500826" y="357167"/>
            <a:ext cx="2643174" cy="2286016"/>
          </a:xfrm>
        </p:spPr>
        <p:txBody>
          <a:bodyPr/>
          <a:lstStyle/>
          <a:p>
            <a:pPr algn="ctr">
              <a:buNone/>
            </a:pPr>
            <a:r>
              <a:rPr lang="ru-RU" dirty="0" smtClean="0">
                <a:latin typeface="Constantia" pitchFamily="18" charset="0"/>
              </a:rPr>
              <a:t>Дьявольские валуны</a:t>
            </a:r>
            <a:endParaRPr lang="ru-RU" dirty="0">
              <a:latin typeface="Constantia" pitchFamily="18" charset="0"/>
            </a:endParaRPr>
          </a:p>
        </p:txBody>
      </p:sp>
      <p:sp>
        <p:nvSpPr>
          <p:cNvPr id="6" name="Текст 5"/>
          <p:cNvSpPr>
            <a:spLocks noGrp="1"/>
          </p:cNvSpPr>
          <p:nvPr>
            <p:ph type="body" sz="half" idx="2"/>
          </p:nvPr>
        </p:nvSpPr>
        <p:spPr>
          <a:xfrm>
            <a:off x="428596" y="4357694"/>
            <a:ext cx="8715404" cy="4845837"/>
          </a:xfrm>
        </p:spPr>
        <p:txBody>
          <a:bodyPr/>
          <a:lstStyle/>
          <a:p>
            <a:r>
              <a:rPr lang="ru-RU" sz="1600" dirty="0" smtClean="0"/>
              <a:t>Австралийских аборигены, которые здесь проживают, называют Дьявольские валуны Карлу Карлу (</a:t>
            </a:r>
            <a:r>
              <a:rPr lang="ru-RU" sz="1600" dirty="0" err="1" smtClean="0"/>
              <a:t>Karlu</a:t>
            </a:r>
            <a:r>
              <a:rPr lang="ru-RU" sz="1600" dirty="0" smtClean="0"/>
              <a:t> </a:t>
            </a:r>
            <a:r>
              <a:rPr lang="ru-RU" sz="1600" dirty="0" err="1" smtClean="0"/>
              <a:t>Karlu</a:t>
            </a:r>
            <a:r>
              <a:rPr lang="ru-RU" sz="1600" dirty="0" smtClean="0"/>
              <a:t>). Эти огромные круглые валуны из красного гранита расположились на фоне красивейшего ландшафта. Некоторые расположены весьма причудливым образом, балансируя друг на друге. Дьявольские валуны сформировались миллионы лет назад, когда расплавленная магма оказалась под песчаником и охладилась, сформировав гранит. Годы и факторы окружающей среды вызвали эрозию, благодаря чему мы сегодня можем наблюдать за этими удивительными природными явлениями. Для австралийских аборигенов Дьявольские валуны имеют особое духовное значение.</a:t>
            </a:r>
            <a:endParaRPr lang="ru-RU" sz="1600" dirty="0"/>
          </a:p>
        </p:txBody>
      </p:sp>
      <p:pic>
        <p:nvPicPr>
          <p:cNvPr id="6146" name="Picture 2" descr="C:\Documents and Settings\География\Рабочий стол\скульптуры планеты\Wonder_4.jpg">
            <a:hlinkClick r:id="" action="ppaction://hlinkshowjump?jump=firstslide"/>
          </p:cNvPr>
          <p:cNvPicPr>
            <a:picLocks noChangeAspect="1" noChangeArrowheads="1"/>
          </p:cNvPicPr>
          <p:nvPr/>
        </p:nvPicPr>
        <p:blipFill>
          <a:blip r:embed="rId2" cstate="print"/>
          <a:srcRect/>
          <a:stretch>
            <a:fillRect/>
          </a:stretch>
        </p:blipFill>
        <p:spPr bwMode="auto">
          <a:xfrm>
            <a:off x="142844" y="0"/>
            <a:ext cx="6504021" cy="4357694"/>
          </a:xfrm>
          <a:prstGeom prst="rect">
            <a:avLst/>
          </a:prstGeom>
          <a:ln>
            <a:noFill/>
          </a:ln>
          <a:effectLst>
            <a:softEdge rad="112500"/>
          </a:effectLst>
        </p:spPr>
      </p:pic>
      <p:sp>
        <p:nvSpPr>
          <p:cNvPr id="7" name="Стрелка вправо 6">
            <a:hlinkClick r:id="rId3" action="ppaction://hlinksldjump"/>
          </p:cNvPr>
          <p:cNvSpPr/>
          <p:nvPr/>
        </p:nvSpPr>
        <p:spPr>
          <a:xfrm>
            <a:off x="7786710" y="6215082"/>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pPr algn="ctr">
              <a:buNone/>
            </a:pPr>
            <a:r>
              <a:rPr lang="ru-RU" dirty="0" smtClean="0">
                <a:latin typeface="Constantia" pitchFamily="18" charset="0"/>
              </a:rPr>
              <a:t>Пещера тростниковой флейты</a:t>
            </a:r>
            <a:endParaRPr lang="ru-RU" dirty="0">
              <a:latin typeface="Constantia" pitchFamily="18" charset="0"/>
            </a:endParaRPr>
          </a:p>
        </p:txBody>
      </p:sp>
      <p:sp>
        <p:nvSpPr>
          <p:cNvPr id="6" name="Текст 5"/>
          <p:cNvSpPr>
            <a:spLocks noGrp="1"/>
          </p:cNvSpPr>
          <p:nvPr>
            <p:ph type="body" sz="half" idx="2"/>
          </p:nvPr>
        </p:nvSpPr>
        <p:spPr>
          <a:xfrm>
            <a:off x="357158" y="0"/>
            <a:ext cx="3008313" cy="4691063"/>
          </a:xfrm>
        </p:spPr>
        <p:txBody>
          <a:bodyPr/>
          <a:lstStyle/>
          <a:p>
            <a:r>
              <a:rPr lang="ru-RU" dirty="0" smtClean="0"/>
              <a:t>Пещера тростниковой флейты в автономном районе </a:t>
            </a:r>
            <a:r>
              <a:rPr lang="ru-RU" dirty="0" err="1" smtClean="0"/>
              <a:t>Гуанси</a:t>
            </a:r>
            <a:r>
              <a:rPr lang="ru-RU" dirty="0" smtClean="0"/>
              <a:t> в Китае является известной достопримечательностью, называемой также Дворцом природного искусства. Природные известняковые пещеры наполнены удивительными и причудливыми формированиями похожими на сосульки и каменными формированиями с дополнительным эффектом цветного освещения. Этот геологический объект был назван в честь тростника, который встречается за пределами пещеры и который используется для изготовления музыкальных флейт. Длина его составляет около 240 м и это огромная территория, где открывается красивейший пейзаж. Объект является древним, так как на его стенах сохранились надписи со времен правления династии </a:t>
            </a:r>
            <a:r>
              <a:rPr lang="ru-RU" dirty="0" err="1" smtClean="0"/>
              <a:t>Танг</a:t>
            </a:r>
            <a:r>
              <a:rPr lang="ru-RU" dirty="0" smtClean="0"/>
              <a:t>, датируемые 792 г. н.э.</a:t>
            </a:r>
            <a:endParaRPr lang="ru-RU" dirty="0"/>
          </a:p>
        </p:txBody>
      </p:sp>
      <p:pic>
        <p:nvPicPr>
          <p:cNvPr id="7170" name="Picture 2" descr="C:\Documents and Settings\География\Рабочий стол\скульптуры планеты\Wonder_5.jpg"/>
          <p:cNvPicPr>
            <a:picLocks noChangeAspect="1" noChangeArrowheads="1"/>
          </p:cNvPicPr>
          <p:nvPr/>
        </p:nvPicPr>
        <p:blipFill>
          <a:blip r:embed="rId2" cstate="print"/>
          <a:srcRect/>
          <a:stretch>
            <a:fillRect/>
          </a:stretch>
        </p:blipFill>
        <p:spPr bwMode="auto">
          <a:xfrm>
            <a:off x="3150884" y="2000240"/>
            <a:ext cx="5755013" cy="4048831"/>
          </a:xfrm>
          <a:prstGeom prst="rect">
            <a:avLst/>
          </a:prstGeom>
          <a:ln>
            <a:noFill/>
          </a:ln>
          <a:effectLst>
            <a:softEdge rad="112500"/>
          </a:effectLst>
        </p:spPr>
      </p:pic>
      <p:sp>
        <p:nvSpPr>
          <p:cNvPr id="7" name="Стрелка вправо 6">
            <a:hlinkClick r:id="rId3" action="ppaction://hlinksldjump"/>
          </p:cNvPr>
          <p:cNvSpPr/>
          <p:nvPr/>
        </p:nvSpPr>
        <p:spPr>
          <a:xfrm>
            <a:off x="7786710" y="6215082"/>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3">
  <a:themeElements>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vee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imple">
  <a:themeElements>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mpl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colormaster">
  <a:themeElements>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colormaster">
  <a:themeElements>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colormaster">
  <a:themeElements>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colormaster">
  <a:themeElements>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colormaster">
  <a:themeElements>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7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colormaster">
  <a:themeElements>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8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7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8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Тема3</Template>
  <TotalTime>655</TotalTime>
  <Words>987</Words>
  <Application>Microsoft Office PowerPoint</Application>
  <PresentationFormat>Экран (4:3)</PresentationFormat>
  <Paragraphs>32</Paragraphs>
  <Slides>14</Slides>
  <Notes>1</Notes>
  <HiddenSlides>0</HiddenSlides>
  <MMClips>0</MMClips>
  <ScaleCrop>false</ScaleCrop>
  <HeadingPairs>
    <vt:vector size="4" baseType="variant">
      <vt:variant>
        <vt:lpstr>Тема</vt:lpstr>
      </vt:variant>
      <vt:variant>
        <vt:i4>18</vt:i4>
      </vt:variant>
      <vt:variant>
        <vt:lpstr>Заголовки слайдов</vt:lpstr>
      </vt:variant>
      <vt:variant>
        <vt:i4>14</vt:i4>
      </vt:variant>
    </vt:vector>
  </HeadingPairs>
  <TitlesOfParts>
    <vt:vector size="32" baseType="lpstr">
      <vt:lpstr>Тема3</vt:lpstr>
      <vt:lpstr>1_colormaster</vt:lpstr>
      <vt:lpstr>2_colormaster</vt:lpstr>
      <vt:lpstr>3_colormaster</vt:lpstr>
      <vt:lpstr>4_colormaster</vt:lpstr>
      <vt:lpstr>5_colormaster</vt:lpstr>
      <vt:lpstr>6_colormaster</vt:lpstr>
      <vt:lpstr>7_colormaster</vt:lpstr>
      <vt:lpstr>8_colormaster</vt:lpstr>
      <vt:lpstr>simple</vt:lpstr>
      <vt:lpstr>9_colormaster</vt:lpstr>
      <vt:lpstr>10_colormaster</vt:lpstr>
      <vt:lpstr>11_colormaster</vt:lpstr>
      <vt:lpstr>12_colormaster</vt:lpstr>
      <vt:lpstr>13_colormaster</vt:lpstr>
      <vt:lpstr>14_colormaster</vt:lpstr>
      <vt:lpstr>15_colormaster</vt:lpstr>
      <vt:lpstr>16_colormaster</vt:lpstr>
      <vt:lpstr>«Скульптурный портрет  планеты»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«Скульптурный портрет  планеты</dc:title>
  <dc:creator>Mixa</dc:creator>
  <cp:lastModifiedBy>Mixa</cp:lastModifiedBy>
  <cp:revision>76</cp:revision>
  <dcterms:modified xsi:type="dcterms:W3CDTF">2020-04-01T08:21:27Z</dcterms:modified>
</cp:coreProperties>
</file>